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7" r:id="rId3"/>
    <p:sldId id="279" r:id="rId4"/>
    <p:sldId id="280" r:id="rId5"/>
    <p:sldId id="281" r:id="rId6"/>
    <p:sldId id="282" r:id="rId7"/>
    <p:sldId id="283" r:id="rId8"/>
    <p:sldId id="278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F1141"/>
    <a:srgbClr val="291A5A"/>
    <a:srgbClr val="7236D0"/>
    <a:srgbClr val="843CD4"/>
    <a:srgbClr val="C34EE4"/>
    <a:srgbClr val="D152E8"/>
    <a:srgbClr val="0C0E34"/>
    <a:srgbClr val="AF48DF"/>
    <a:srgbClr val="CA50E6"/>
    <a:srgbClr val="9A42D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-144" y="-11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4396C13-F2A8-4792-B467-3F18B88F3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D1B3BC4-A0C9-48BC-ABF7-2334B7EFF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59CBE9F-07FE-4B0B-A366-146BB19F2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7C2CC92-3423-4FD8-A7FA-82313121F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886959D-3995-425C-9837-9CA57ACF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350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A8F4E48-D3EA-4E05-A7AA-4CC239AC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E1C3604C-C257-44FF-9302-8418DB95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61B4432-414B-480C-AA3E-3235E02E5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8EEBE2-90D8-42DC-B214-478337BFC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7844EF5-4EFC-4A39-B969-99A89FCC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3361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01DE88A6-89AF-43EA-B2EF-00FC7117F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1CF5BFE-CB02-4BD7-A9B5-B7E5EA539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5B4A2D6-8D73-403F-ABB9-EDAFBF1F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34DF22B-02A2-4A41-96CA-A002AF4A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ECCF616-886B-421D-8DF8-526D343E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8897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D34D16A-B347-4C45-B475-0AAF5BAF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8C250EF-4D62-4767-8820-D3803D6C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C04A82D-7F6F-401B-9E59-B7E42A7E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7883D3D-06E8-4C10-BBE2-8F9FF273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720D4EF8-55D6-4C45-BB4F-AE1D8517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5355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D7F330A-1888-4445-8874-0A8F7344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EFB2FABF-E778-458D-B4A7-42243C22D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0946CAC-B585-46F9-87DB-C16A43B5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C28F6FF-5810-4AC5-A5ED-28DD675ED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E1E3BF7-DD3B-427C-91B1-DF7FE881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614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58DE9A-E738-4FDA-8F1E-19E27AE0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5D087C7F-B46E-4539-BFC3-FE1A132AE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2371CFAF-80C3-4D1B-B82D-B1AE906FB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16FAE19D-EC0B-4A35-BE92-300CD392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F876F37-5291-411A-9FFF-86D4CE93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13B447DA-FCD0-4443-935C-E7488EA8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439833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A5A422D-10C9-4EEC-BAEC-6E7F5A06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5C554565-7237-4144-8247-96C3B99DE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4C831347-07EF-47AD-80D2-26D8068E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7BB5CD1E-1044-47B9-ADF5-6E4A1BE9F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AF4BF64E-B682-4A18-AA6B-BB97FA61C4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AFEFDE9B-35E7-4D5B-A0DF-391BF5DD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5C1BC26F-038C-4BBC-8280-5823F90A4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67D49A68-782C-4998-867E-AC59E83C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58200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A61D4D9-1129-4BC0-82D5-B034D324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4548560B-B8CB-4E6B-9CC4-198103C4A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C3425F6-2970-45B3-8E33-507867D5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AE61FA88-EDEA-4CDD-BA57-D2DEAC0D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2194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8B998BC5-D788-4459-A0E3-96AD2941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13C97DAE-66D0-4308-AAE0-49098181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722AF05-CF97-45EC-9C24-4E7C56D1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61527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C15F10B-EDB1-4E64-B457-700D6A97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9A3565F-8D61-4CCA-8BF7-DCED8092B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43DCF3B5-A781-43C7-8648-A83091BDA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534F20EF-D251-425E-AA95-1A93E1399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E2AF2C6C-1DA8-4C60-BBB9-E382AC6E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4B97F048-2118-463A-A36B-8A0A6407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17774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8F66CBD-43BC-4606-8587-369AC664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46271836-F98E-4558-A581-CD28040316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FF51EAAB-AD12-4B48-8E21-FBD778A55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DA6ECB28-A7A3-43C5-808D-2D692EACC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30EE4AF9-F2EC-4DC5-A4FA-54DDEC72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AAAFCFE-EA3D-4BEE-85AD-E694490C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7344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91D9B8A-B117-419F-81C7-EA4FF61F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066FEA6-2207-485B-A717-8C6098C68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36BC1B9-0DEB-42AE-96B7-7DA6E83CD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69AE0-3641-49EF-83B7-8431B611288B}" type="datetimeFigureOut">
              <a:rPr lang="ru-RU" smtClean="0"/>
              <a:pPr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6C3DCBD-5091-4E79-A0A8-87A8A898F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DA36298-96FB-4A8D-A6E9-A2C35004C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ADC20-DA0A-4F43-886E-1A4294B327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92474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&#1102;&#1075;&#1088;&#1099;.inf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C778BB8-53FC-49C1-8717-EE3D51AD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99" r="8299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8116ED86-98AE-4172-8389-3BFE024A77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1002"/>
          <a:stretch/>
        </p:blipFill>
        <p:spPr>
          <a:xfrm>
            <a:off x="8145938" y="35760"/>
            <a:ext cx="4046062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E7A99B1A-79C9-4C71-92E1-4A71ED20C5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2" y="456784"/>
            <a:ext cx="5599953" cy="1552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4DD58F-FC3E-4A44-951A-5FFD2D54CD1B}"/>
              </a:ext>
            </a:extLst>
          </p:cNvPr>
          <p:cNvSpPr txBox="1"/>
          <p:nvPr/>
        </p:nvSpPr>
        <p:spPr>
          <a:xfrm>
            <a:off x="837094" y="2465615"/>
            <a:ext cx="952610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err="1" smtClean="0">
                <a:solidFill>
                  <a:schemeClr val="bg1"/>
                </a:solidFill>
                <a:latin typeface="Open Sans'"/>
              </a:rPr>
              <a:t>UgraINFO_Technopark_bot</a:t>
            </a:r>
            <a:endParaRPr lang="en-US" sz="4600" dirty="0" smtClean="0">
              <a:solidFill>
                <a:schemeClr val="bg1"/>
              </a:solidFill>
              <a:latin typeface="Open Sans'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Отряд Салтыкова</a:t>
            </a:r>
            <a:endParaRPr lang="ru-RU" sz="3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4306206-B333-4B86-9581-5F54D10B6B6C}"/>
              </a:ext>
            </a:extLst>
          </p:cNvPr>
          <p:cNvSpPr txBox="1"/>
          <p:nvPr/>
        </p:nvSpPr>
        <p:spPr>
          <a:xfrm>
            <a:off x="6498542" y="960448"/>
            <a:ext cx="152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4F007A4-D2B4-4FC7-AD22-6F87BCA8A720}"/>
              </a:ext>
            </a:extLst>
          </p:cNvPr>
          <p:cNvSpPr txBox="1"/>
          <p:nvPr/>
        </p:nvSpPr>
        <p:spPr>
          <a:xfrm>
            <a:off x="874822" y="4207437"/>
            <a:ext cx="714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Захар Литвиненко</a:t>
            </a:r>
            <a:endParaRPr lang="ru-RU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Михаил Кириченко</a:t>
            </a:r>
            <a:endParaRPr lang="ru-RU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Никита </a:t>
            </a:r>
            <a:r>
              <a:rPr lang="ru-RU" sz="2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Слывка</a:t>
            </a:r>
            <a:endParaRPr lang="ru-RU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</a:t>
            </a:r>
            <a:r>
              <a:rPr lang="ru-RU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</a:t>
            </a:r>
            <a:r>
              <a:rPr lang="ru-RU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итрий </a:t>
            </a:r>
            <a:r>
              <a:rPr lang="ru-RU" sz="2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Вовнянко</a:t>
            </a:r>
            <a:endParaRPr lang="ru-RU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301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C778BB8-53FC-49C1-8717-EE3D51AD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99" r="8299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4DD58F-FC3E-4A44-951A-5FFD2D54CD1B}"/>
              </a:ext>
            </a:extLst>
          </p:cNvPr>
          <p:cNvSpPr txBox="1"/>
          <p:nvPr/>
        </p:nvSpPr>
        <p:spPr>
          <a:xfrm>
            <a:off x="732590" y="530855"/>
            <a:ext cx="7144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Проблематика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4F007A4-D2B4-4FC7-AD22-6F87BCA8A720}"/>
              </a:ext>
            </a:extLst>
          </p:cNvPr>
          <p:cNvSpPr txBox="1"/>
          <p:nvPr/>
        </p:nvSpPr>
        <p:spPr>
          <a:xfrm>
            <a:off x="732590" y="1819564"/>
            <a:ext cx="7818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В современном мире быстрого развития технологий, АУ "Технопарк высоких технологий" сталкивается с необходимостью эффективной коммуникации с различными аудиториями. Существует потребность в удобном и доступном способе предоставления информации о деятельности, мероприятиях, услугах, и конкурсах, проводимых Технопарком.</a:t>
            </a:r>
            <a:endParaRPr lang="ru-RU" sz="2000" dirty="0">
              <a:solidFill>
                <a:schemeClr val="bg1"/>
              </a:solidFill>
              <a:latin typeface="Open Sans'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8225244-F24F-4C8C-ACB3-00A90ED9D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17" y="824481"/>
            <a:ext cx="2787793" cy="488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6B4649-A0B2-47EF-8DC6-40163F8795F2}"/>
              </a:ext>
            </a:extLst>
          </p:cNvPr>
          <p:cNvSpPr txBox="1"/>
          <p:nvPr/>
        </p:nvSpPr>
        <p:spPr>
          <a:xfrm>
            <a:off x="732590" y="3896497"/>
            <a:ext cx="7144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Целевая аудитория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0E941-6D5F-4E7A-901E-C73D22D491E5}"/>
              </a:ext>
            </a:extLst>
          </p:cNvPr>
          <p:cNvSpPr txBox="1"/>
          <p:nvPr/>
        </p:nvSpPr>
        <p:spPr>
          <a:xfrm>
            <a:off x="732590" y="4250724"/>
            <a:ext cx="85349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Предприниматели </a:t>
            </a: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и </a:t>
            </a:r>
            <a:r>
              <a:rPr lang="ru-RU" sz="2000" dirty="0" err="1" smtClean="0">
                <a:solidFill>
                  <a:schemeClr val="bg1"/>
                </a:solidFill>
                <a:latin typeface="Open Sans'"/>
              </a:rPr>
              <a:t>стартапы</a:t>
            </a: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интересующихся становлением резидентами </a:t>
            </a: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Технопарка.</a:t>
            </a:r>
          </a:p>
          <a:p>
            <a:pPr algn="just">
              <a:buFont typeface="Arial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Технологические </a:t>
            </a:r>
            <a:r>
              <a:rPr lang="ru-RU" sz="2000" dirty="0" err="1" smtClean="0">
                <a:solidFill>
                  <a:schemeClr val="bg1"/>
                </a:solidFill>
                <a:latin typeface="Open Sans'"/>
              </a:rPr>
              <a:t>стартапы</a:t>
            </a: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, принимающие участие в конкурсах "Акселератор технологических </a:t>
            </a:r>
            <a:r>
              <a:rPr lang="ru-RU" sz="2000" dirty="0" err="1" smtClean="0">
                <a:solidFill>
                  <a:schemeClr val="bg1"/>
                </a:solidFill>
                <a:latin typeface="Open Sans'"/>
              </a:rPr>
              <a:t>стартапов</a:t>
            </a: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", "УМНИК" и "Молодой изобретатель Югры".</a:t>
            </a:r>
          </a:p>
          <a:p>
            <a:pPr algn="just">
              <a:buFont typeface="Arial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Жители региона, интересующиеся ближайшими мероприятиями и государственными услугами, предоставляемыми Технопарком.</a:t>
            </a:r>
            <a:endParaRPr lang="ru-RU" sz="2000" dirty="0">
              <a:solidFill>
                <a:schemeClr val="bg1"/>
              </a:solidFill>
              <a:latin typeface="Open Sans'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864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C778BB8-53FC-49C1-8717-EE3D51AD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99" r="8299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4DD58F-FC3E-4A44-951A-5FFD2D54CD1B}"/>
              </a:ext>
            </a:extLst>
          </p:cNvPr>
          <p:cNvSpPr txBox="1"/>
          <p:nvPr/>
        </p:nvSpPr>
        <p:spPr>
          <a:xfrm>
            <a:off x="732590" y="530855"/>
            <a:ext cx="7144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Решение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4F007A4-D2B4-4FC7-AD22-6F87BCA8A720}"/>
              </a:ext>
            </a:extLst>
          </p:cNvPr>
          <p:cNvSpPr txBox="1"/>
          <p:nvPr/>
        </p:nvSpPr>
        <p:spPr>
          <a:xfrm>
            <a:off x="740827" y="2191266"/>
            <a:ext cx="10380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Наш проект предлагает разработку и внедрение </a:t>
            </a:r>
            <a:r>
              <a:rPr lang="ru-RU" sz="2400" dirty="0" err="1" smtClean="0">
                <a:solidFill>
                  <a:schemeClr val="bg1"/>
                </a:solidFill>
                <a:latin typeface="Open Sans'"/>
              </a:rPr>
              <a:t>чат-бота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 для Telegram-канала "Технопарк </a:t>
            </a:r>
            <a:r>
              <a:rPr lang="ru-RU" sz="2400" dirty="0" err="1" smtClean="0">
                <a:solidFill>
                  <a:schemeClr val="bg1"/>
                </a:solidFill>
                <a:latin typeface="Open Sans'"/>
              </a:rPr>
              <a:t>Югры.INFO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", который будет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:</a:t>
            </a:r>
          </a:p>
          <a:p>
            <a:pPr>
              <a:buFont typeface="Arial" pitchFamily="34" charset="0"/>
              <a:buChar char="•"/>
            </a:pPr>
            <a:endParaRPr lang="ru-RU" sz="2400" dirty="0" smtClean="0">
              <a:solidFill>
                <a:schemeClr val="bg1"/>
              </a:solidFill>
              <a:latin typeface="Open Sans'"/>
            </a:endParaRPr>
          </a:p>
          <a:p>
            <a:pPr>
              <a:buFont typeface="Arial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Предоставлять актуальную информацию о ближайших мероприятиях, государственных услугах и 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конкурсах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(«Акселератор 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технологических </a:t>
            </a:r>
            <a:r>
              <a:rPr lang="ru-RU" sz="2400" dirty="0" err="1" smtClean="0">
                <a:solidFill>
                  <a:schemeClr val="bg1"/>
                </a:solidFill>
                <a:latin typeface="Open Sans'"/>
              </a:rPr>
              <a:t>стартапов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»; «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УМНИК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»; «Молодой 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изобретатель 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Югры)</a:t>
            </a:r>
          </a:p>
          <a:p>
            <a:pPr>
              <a:buFont typeface="Arial" pitchFamily="34" charset="0"/>
              <a:buChar char="•"/>
            </a:pPr>
            <a:endParaRPr lang="ru-RU" sz="2400" dirty="0" smtClean="0">
              <a:solidFill>
                <a:schemeClr val="bg1"/>
              </a:solidFill>
              <a:latin typeface="Open Sans'"/>
            </a:endParaRPr>
          </a:p>
          <a:p>
            <a:pPr>
              <a:buFont typeface="Arial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Автоматически публиковать новостные материалы с официального сайта 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Технопарка в </a:t>
            </a:r>
            <a:r>
              <a:rPr lang="en-US" sz="2400" dirty="0" smtClean="0">
                <a:solidFill>
                  <a:schemeClr val="bg1"/>
                </a:solidFill>
                <a:latin typeface="Open Sans'"/>
              </a:rPr>
              <a:t>telegram-</a:t>
            </a:r>
            <a:r>
              <a:rPr lang="ru-RU" sz="2400" dirty="0" smtClean="0">
                <a:solidFill>
                  <a:schemeClr val="bg1"/>
                </a:solidFill>
                <a:latin typeface="Open Sans'"/>
              </a:rPr>
              <a:t>канал «Технопарк </a:t>
            </a:r>
            <a:r>
              <a:rPr lang="ru-RU" sz="2400" dirty="0" smtClean="0">
                <a:solidFill>
                  <a:schemeClr val="bg1"/>
                </a:solidFill>
                <a:latin typeface="Open Sans'"/>
                <a:hlinkClick r:id="rId3" tooltip="https://Югры.INFO"/>
              </a:rPr>
              <a:t>Югры.</a:t>
            </a:r>
            <a:r>
              <a:rPr lang="en-US" sz="2400" dirty="0" smtClean="0">
                <a:solidFill>
                  <a:schemeClr val="bg1"/>
                </a:solidFill>
                <a:latin typeface="Open Sans'"/>
                <a:hlinkClick r:id="rId3" tooltip="https://Югры.INFO"/>
              </a:rPr>
              <a:t>INFO</a:t>
            </a:r>
            <a:r>
              <a:rPr lang="en-US" sz="2400" dirty="0" smtClean="0">
                <a:solidFill>
                  <a:schemeClr val="bg1"/>
                </a:solidFill>
                <a:latin typeface="Open Sans'"/>
              </a:rPr>
              <a:t>» </a:t>
            </a:r>
            <a:endParaRPr lang="ru-RU" sz="2400" dirty="0">
              <a:solidFill>
                <a:schemeClr val="bg1"/>
              </a:solidFill>
              <a:latin typeface="Open Sans'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8225244-F24F-4C8C-ACB3-00A90ED9D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17" y="824481"/>
            <a:ext cx="2787793" cy="488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5456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C778BB8-53FC-49C1-8717-EE3D51AD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99" r="8299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4DD58F-FC3E-4A44-951A-5FFD2D54CD1B}"/>
              </a:ext>
            </a:extLst>
          </p:cNvPr>
          <p:cNvSpPr txBox="1"/>
          <p:nvPr/>
        </p:nvSpPr>
        <p:spPr>
          <a:xfrm>
            <a:off x="732590" y="530855"/>
            <a:ext cx="7144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Финансы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4F007A4-D2B4-4FC7-AD22-6F87BCA8A720}"/>
              </a:ext>
            </a:extLst>
          </p:cNvPr>
          <p:cNvSpPr txBox="1"/>
          <p:nvPr/>
        </p:nvSpPr>
        <p:spPr>
          <a:xfrm>
            <a:off x="732590" y="2175540"/>
            <a:ext cx="85185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chemeClr val="bg1"/>
                </a:solidFill>
                <a:latin typeface="Open Sans'"/>
              </a:rPr>
              <a:t>Развитие функционала бота:</a:t>
            </a: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 Внедрение дополнительных функций, таких как оповещения, напоминания о мероприятиях и др.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chemeClr val="bg1"/>
                </a:solidFill>
                <a:latin typeface="Open Sans'"/>
              </a:rPr>
              <a:t>Маркетинг и продвижение:</a:t>
            </a: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 Привлечение новых пользователей через рекламные кампании и партнерские отношения с другими организациями.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chemeClr val="bg1"/>
                </a:solidFill>
                <a:latin typeface="Open Sans'"/>
              </a:rPr>
              <a:t>Монетизация через партнерские соглашения:</a:t>
            </a: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 Сотрудничество с компаниями, предоставляющими услуги в сфере высоких технологий, для продвижения их продукции внутри бота.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solidFill>
                  <a:schemeClr val="bg1"/>
                </a:solidFill>
                <a:latin typeface="Open Sans'"/>
              </a:rPr>
              <a:t>Поддержка сообщества:</a:t>
            </a:r>
            <a:r>
              <a:rPr lang="ru-RU" sz="2000" dirty="0" smtClean="0">
                <a:solidFill>
                  <a:schemeClr val="bg1"/>
                </a:solidFill>
                <a:latin typeface="Open Sans'"/>
              </a:rPr>
              <a:t> Взаимодействие с пользователями, сбор обратной связи и постоянное улучшение функционала в соответствии с потребностями аудитории.</a:t>
            </a:r>
            <a:endParaRPr lang="ru-RU" sz="2000" dirty="0">
              <a:solidFill>
                <a:schemeClr val="bg1"/>
              </a:solidFill>
              <a:latin typeface="Open Sans'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8225244-F24F-4C8C-ACB3-00A90ED9D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17" y="824481"/>
            <a:ext cx="2787793" cy="488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2389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C778BB8-53FC-49C1-8717-EE3D51AD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99" r="8299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4DD58F-FC3E-4A44-951A-5FFD2D54CD1B}"/>
              </a:ext>
            </a:extLst>
          </p:cNvPr>
          <p:cNvSpPr txBox="1"/>
          <p:nvPr/>
        </p:nvSpPr>
        <p:spPr>
          <a:xfrm>
            <a:off x="732590" y="530855"/>
            <a:ext cx="7144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Результат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8225244-F24F-4C8C-ACB3-00A90ED9D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17" y="824481"/>
            <a:ext cx="2787793" cy="488975"/>
          </a:xfrm>
          <a:prstGeom prst="rect">
            <a:avLst/>
          </a:prstGeom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335" y="1488181"/>
            <a:ext cx="4403037" cy="5076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53868" y="1496828"/>
            <a:ext cx="4457628" cy="5060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2255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C778BB8-53FC-49C1-8717-EE3D51AD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99" r="829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4DD58F-FC3E-4A44-951A-5FFD2D54CD1B}"/>
              </a:ext>
            </a:extLst>
          </p:cNvPr>
          <p:cNvSpPr txBox="1"/>
          <p:nvPr/>
        </p:nvSpPr>
        <p:spPr>
          <a:xfrm>
            <a:off x="732590" y="530855"/>
            <a:ext cx="7144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Команда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4F007A4-D2B4-4FC7-AD22-6F87BCA8A720}"/>
              </a:ext>
            </a:extLst>
          </p:cNvPr>
          <p:cNvSpPr txBox="1"/>
          <p:nvPr/>
        </p:nvSpPr>
        <p:spPr>
          <a:xfrm>
            <a:off x="230081" y="5280102"/>
            <a:ext cx="29167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Литвиненко Захар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Капита</a:t>
            </a:r>
            <a:r>
              <a:rPr lang="ru-R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 команды</a:t>
            </a:r>
          </a:p>
          <a:p>
            <a:endParaRPr lang="ru-RU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8225244-F24F-4C8C-ACB3-00A90ED9D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17" y="824481"/>
            <a:ext cx="2787793" cy="488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4F007A4-D2B4-4FC7-AD22-6F87BCA8A720}"/>
              </a:ext>
            </a:extLst>
          </p:cNvPr>
          <p:cNvSpPr txBox="1"/>
          <p:nvPr/>
        </p:nvSpPr>
        <p:spPr>
          <a:xfrm>
            <a:off x="3224533" y="5288340"/>
            <a:ext cx="295384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Кириченко Михаил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Старший разработчик</a:t>
            </a:r>
            <a:endParaRPr lang="ru-R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4F007A4-D2B4-4FC7-AD22-6F87BCA8A720}"/>
              </a:ext>
            </a:extLst>
          </p:cNvPr>
          <p:cNvSpPr txBox="1"/>
          <p:nvPr/>
        </p:nvSpPr>
        <p:spPr>
          <a:xfrm>
            <a:off x="6210746" y="5272967"/>
            <a:ext cx="28838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Слывка</a:t>
            </a:r>
            <a:r>
              <a:rPr lang="ru-RU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Никита</a:t>
            </a:r>
          </a:p>
          <a:p>
            <a:pPr algn="ctr"/>
            <a:r>
              <a:rPr lang="ru-R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Разработчик</a:t>
            </a:r>
          </a:p>
          <a:p>
            <a:endParaRPr lang="ru-RU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4F007A4-D2B4-4FC7-AD22-6F87BCA8A720}"/>
              </a:ext>
            </a:extLst>
          </p:cNvPr>
          <p:cNvSpPr txBox="1"/>
          <p:nvPr/>
        </p:nvSpPr>
        <p:spPr>
          <a:xfrm>
            <a:off x="9119286" y="5272967"/>
            <a:ext cx="289971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Дмитрий </a:t>
            </a:r>
            <a:r>
              <a:rPr lang="ru-RU" sz="2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Вовнянко</a:t>
            </a:r>
            <a:endParaRPr lang="ru-RU" sz="2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ru-R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Разработчик</a:t>
            </a:r>
          </a:p>
          <a:p>
            <a:endParaRPr lang="ru-RU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74" name="AutoShape 2" descr="blob:https://web.telegram.org/3cad34d2-b07b-47ee-b01b-81137e51e2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563" y="2655702"/>
            <a:ext cx="2394471" cy="23944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507394" y="2657251"/>
            <a:ext cx="2394471" cy="23944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457393" y="2661369"/>
            <a:ext cx="2384535" cy="23944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9377708" y="2703408"/>
            <a:ext cx="2384535" cy="23845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58842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C778BB8-53FC-49C1-8717-EE3D51AD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99" r="8299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4DD58F-FC3E-4A44-951A-5FFD2D54CD1B}"/>
              </a:ext>
            </a:extLst>
          </p:cNvPr>
          <p:cNvSpPr txBox="1"/>
          <p:nvPr/>
        </p:nvSpPr>
        <p:spPr>
          <a:xfrm>
            <a:off x="732590" y="530855"/>
            <a:ext cx="7144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Итоги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4F007A4-D2B4-4FC7-AD22-6F87BCA8A720}"/>
              </a:ext>
            </a:extLst>
          </p:cNvPr>
          <p:cNvSpPr txBox="1"/>
          <p:nvPr/>
        </p:nvSpPr>
        <p:spPr>
          <a:xfrm>
            <a:off x="757303" y="1689508"/>
            <a:ext cx="94411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1600" b="1" dirty="0" smtClean="0">
                <a:solidFill>
                  <a:schemeClr val="bg1"/>
                </a:solidFill>
                <a:latin typeface="Open Sans'"/>
              </a:rPr>
              <a:t>Эффективная коммуникация:</a:t>
            </a:r>
            <a:r>
              <a:rPr lang="ru-RU" sz="1600" dirty="0" smtClean="0">
                <a:solidFill>
                  <a:schemeClr val="bg1"/>
                </a:solidFill>
                <a:latin typeface="Open Sans'"/>
              </a:rPr>
              <a:t> Чат-бот обеспечивает мгновенный доступ к актуальной информации, решая проблему оперативного взаимодействия с целевой аудиторией</a:t>
            </a:r>
            <a:r>
              <a:rPr lang="ru-RU" sz="1600" dirty="0" smtClean="0">
                <a:solidFill>
                  <a:schemeClr val="bg1"/>
                </a:solidFill>
                <a:latin typeface="Open Sans'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ru-RU" sz="1600" dirty="0" smtClean="0">
              <a:solidFill>
                <a:schemeClr val="bg1"/>
              </a:solidFill>
              <a:latin typeface="Open Sans'"/>
            </a:endParaRPr>
          </a:p>
          <a:p>
            <a:pPr>
              <a:buFont typeface="Arial" pitchFamily="34" charset="0"/>
              <a:buChar char="•"/>
            </a:pPr>
            <a:r>
              <a:rPr lang="ru-RU" sz="1600" b="1" dirty="0" smtClean="0">
                <a:solidFill>
                  <a:schemeClr val="bg1"/>
                </a:solidFill>
                <a:latin typeface="Open Sans'"/>
              </a:rPr>
              <a:t>Регулярное </a:t>
            </a:r>
            <a:r>
              <a:rPr lang="ru-RU" sz="1600" b="1" dirty="0" smtClean="0">
                <a:solidFill>
                  <a:schemeClr val="bg1"/>
                </a:solidFill>
                <a:latin typeface="Open Sans'"/>
              </a:rPr>
              <a:t>обновление </a:t>
            </a:r>
            <a:r>
              <a:rPr lang="ru-RU" sz="1600" b="1" dirty="0" err="1" smtClean="0">
                <a:solidFill>
                  <a:schemeClr val="bg1"/>
                </a:solidFill>
                <a:latin typeface="Open Sans'"/>
              </a:rPr>
              <a:t>контента</a:t>
            </a:r>
            <a:r>
              <a:rPr lang="ru-RU" sz="1600" b="1" dirty="0" smtClean="0">
                <a:solidFill>
                  <a:schemeClr val="bg1"/>
                </a:solidFill>
                <a:latin typeface="Open Sans'"/>
              </a:rPr>
              <a:t>:</a:t>
            </a:r>
            <a:r>
              <a:rPr lang="ru-RU" sz="1600" dirty="0" smtClean="0">
                <a:solidFill>
                  <a:schemeClr val="bg1"/>
                </a:solidFill>
                <a:latin typeface="Open Sans'"/>
              </a:rPr>
              <a:t> Механизм </a:t>
            </a:r>
            <a:r>
              <a:rPr lang="ru-RU" sz="1600" dirty="0" err="1" smtClean="0">
                <a:solidFill>
                  <a:schemeClr val="bg1"/>
                </a:solidFill>
                <a:latin typeface="Open Sans'"/>
              </a:rPr>
              <a:t>автопостинга</a:t>
            </a:r>
            <a:r>
              <a:rPr lang="ru-RU" sz="1600" dirty="0" smtClean="0">
                <a:solidFill>
                  <a:schemeClr val="bg1"/>
                </a:solidFill>
                <a:latin typeface="Open Sans'"/>
              </a:rPr>
              <a:t> обеспечивает постоянный поток информации, что поддерживает интерес аудитории и привлекает новых подписчиков</a:t>
            </a:r>
            <a:r>
              <a:rPr lang="ru-RU" sz="1600" dirty="0" smtClean="0">
                <a:solidFill>
                  <a:schemeClr val="bg1"/>
                </a:solidFill>
                <a:latin typeface="Open Sans'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ru-RU" sz="1600" dirty="0" smtClean="0">
              <a:solidFill>
                <a:schemeClr val="bg1"/>
              </a:solidFill>
              <a:latin typeface="Open Sans'"/>
            </a:endParaRPr>
          </a:p>
          <a:p>
            <a:pPr>
              <a:buFont typeface="Arial" pitchFamily="34" charset="0"/>
              <a:buChar char="•"/>
            </a:pPr>
            <a:r>
              <a:rPr lang="ru-RU" sz="1600" b="1" dirty="0" smtClean="0">
                <a:solidFill>
                  <a:schemeClr val="bg1"/>
                </a:solidFill>
                <a:latin typeface="Open Sans'"/>
              </a:rPr>
              <a:t>Привлечение </a:t>
            </a:r>
            <a:r>
              <a:rPr lang="ru-RU" sz="1600" b="1" dirty="0" smtClean="0">
                <a:solidFill>
                  <a:schemeClr val="bg1"/>
                </a:solidFill>
                <a:latin typeface="Open Sans'"/>
              </a:rPr>
              <a:t>новой аудитории:</a:t>
            </a:r>
            <a:r>
              <a:rPr lang="ru-RU" sz="1600" dirty="0" smtClean="0">
                <a:solidFill>
                  <a:schemeClr val="bg1"/>
                </a:solidFill>
                <a:latin typeface="Open Sans'"/>
              </a:rPr>
              <a:t> Комбинация удобства, оперативности и интересного </a:t>
            </a:r>
            <a:r>
              <a:rPr lang="ru-RU" sz="1600" dirty="0" err="1" smtClean="0">
                <a:solidFill>
                  <a:schemeClr val="bg1"/>
                </a:solidFill>
                <a:latin typeface="Open Sans'"/>
              </a:rPr>
              <a:t>контента</a:t>
            </a:r>
            <a:r>
              <a:rPr lang="ru-RU" sz="1600" dirty="0" smtClean="0">
                <a:solidFill>
                  <a:schemeClr val="bg1"/>
                </a:solidFill>
                <a:latin typeface="Open Sans'"/>
              </a:rPr>
              <a:t> привлекает новых пользователей и укрепляет связь с текущей аудиторией</a:t>
            </a:r>
            <a:r>
              <a:rPr lang="ru-RU" sz="1600" dirty="0" smtClean="0">
                <a:solidFill>
                  <a:schemeClr val="bg1"/>
                </a:solidFill>
                <a:latin typeface="Open Sans'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ru-RU" sz="1600" dirty="0" smtClean="0">
              <a:solidFill>
                <a:schemeClr val="bg1"/>
              </a:solidFill>
              <a:latin typeface="Open Sans'"/>
            </a:endParaRPr>
          </a:p>
          <a:p>
            <a:pPr>
              <a:buFont typeface="Arial" pitchFamily="34" charset="0"/>
              <a:buChar char="•"/>
            </a:pPr>
            <a:r>
              <a:rPr lang="ru-RU" sz="1600" b="1" dirty="0" smtClean="0">
                <a:solidFill>
                  <a:schemeClr val="bg1"/>
                </a:solidFill>
                <a:latin typeface="Open Sans'"/>
              </a:rPr>
              <a:t>Потенциал монетизации:</a:t>
            </a:r>
            <a:r>
              <a:rPr lang="ru-RU" sz="1600" dirty="0" smtClean="0">
                <a:solidFill>
                  <a:schemeClr val="bg1"/>
                </a:solidFill>
                <a:latin typeface="Open Sans'"/>
              </a:rPr>
              <a:t> Возможности расширения функционала и установки партнерских отношений создают потенциал для монетизации и финансовой устойчивости проекта</a:t>
            </a:r>
            <a:r>
              <a:rPr lang="ru-RU" sz="1600" dirty="0" smtClean="0">
                <a:solidFill>
                  <a:schemeClr val="bg1"/>
                </a:solidFill>
                <a:latin typeface="Open Sans'"/>
              </a:rPr>
              <a:t>.</a:t>
            </a:r>
          </a:p>
          <a:p>
            <a:endParaRPr lang="ru-RU" sz="1600" dirty="0" smtClean="0">
              <a:solidFill>
                <a:schemeClr val="bg1"/>
              </a:solidFill>
              <a:latin typeface="Open Sans'"/>
            </a:endParaRPr>
          </a:p>
          <a:p>
            <a:r>
              <a:rPr lang="ru-RU" sz="1600" i="1" dirty="0" smtClean="0">
                <a:solidFill>
                  <a:schemeClr val="bg1"/>
                </a:solidFill>
                <a:latin typeface="Open Sans'"/>
              </a:rPr>
              <a:t>В итоге, чат-бот становится неотъемлемой частью цифровой стратегии </a:t>
            </a:r>
            <a:r>
              <a:rPr lang="ru-RU" sz="1600" i="1" dirty="0" smtClean="0">
                <a:solidFill>
                  <a:schemeClr val="bg1"/>
                </a:solidFill>
                <a:latin typeface="Open Sans'"/>
              </a:rPr>
              <a:t>Технопарка, </a:t>
            </a:r>
            <a:r>
              <a:rPr lang="ru-RU" sz="1600" i="1" dirty="0" smtClean="0">
                <a:solidFill>
                  <a:schemeClr val="bg1"/>
                </a:solidFill>
                <a:latin typeface="Open Sans'"/>
              </a:rPr>
              <a:t>содействуя прогрессивной коммуникации, улучшению опыта пользователей и поддержанию активного интереса к инновациям в регионе.</a:t>
            </a:r>
            <a:endParaRPr lang="ru-RU" sz="1600" dirty="0">
              <a:solidFill>
                <a:schemeClr val="bg1"/>
              </a:solidFill>
              <a:latin typeface="Open Sans'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8225244-F24F-4C8C-ACB3-00A90ED9D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17" y="824481"/>
            <a:ext cx="2787793" cy="488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100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C778BB8-53FC-49C1-8717-EE3D51AD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99" r="8299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8116ED86-98AE-4172-8389-3BFE024A77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1002"/>
          <a:stretch/>
        </p:blipFill>
        <p:spPr>
          <a:xfrm>
            <a:off x="8145938" y="35760"/>
            <a:ext cx="404606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4DD58F-FC3E-4A44-951A-5FFD2D54CD1B}"/>
              </a:ext>
            </a:extLst>
          </p:cNvPr>
          <p:cNvSpPr txBox="1"/>
          <p:nvPr/>
        </p:nvSpPr>
        <p:spPr>
          <a:xfrm>
            <a:off x="926888" y="744230"/>
            <a:ext cx="7144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Контакты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4F007A4-D2B4-4FC7-AD22-6F87BCA8A720}"/>
              </a:ext>
            </a:extLst>
          </p:cNvPr>
          <p:cNvSpPr txBox="1"/>
          <p:nvPr/>
        </p:nvSpPr>
        <p:spPr>
          <a:xfrm>
            <a:off x="942625" y="2876774"/>
            <a:ext cx="7144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Капитан команды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5409BB1F-AEFA-4ED9-9F43-099FB731F4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" y="3759216"/>
            <a:ext cx="427734" cy="43486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0AC63050-B491-4EEF-AF77-F2DDF46C8D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50" y="4378974"/>
            <a:ext cx="381020" cy="3873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C71DBB8-24FA-4D4D-84FA-249956A16C2E}"/>
              </a:ext>
            </a:extLst>
          </p:cNvPr>
          <p:cNvSpPr txBox="1"/>
          <p:nvPr/>
        </p:nvSpPr>
        <p:spPr>
          <a:xfrm>
            <a:off x="1599850" y="3745814"/>
            <a:ext cx="7144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+79821826909</a:t>
            </a:r>
            <a:endParaRPr lang="ru-RU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FF211D1-618C-4A70-B764-6BD0CB218EB8}"/>
              </a:ext>
            </a:extLst>
          </p:cNvPr>
          <p:cNvSpPr txBox="1"/>
          <p:nvPr/>
        </p:nvSpPr>
        <p:spPr>
          <a:xfrm>
            <a:off x="1599850" y="4372604"/>
            <a:ext cx="7144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zlit14@yandex.ru</a:t>
            </a:r>
            <a:endParaRPr lang="ru-RU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5" name="Picture 1" descr="C:\Users\litvi\AppData\Roaming\Telegram Desktop\photo_2023-11-24_18-21-16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76584" y="-589435"/>
            <a:ext cx="3812925" cy="7328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515687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368</Words>
  <Application>Microsoft Office PowerPoint</Application>
  <PresentationFormat>Произвольный</PresentationFormat>
  <Paragraphs>48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Скиба Ольга Игоревна</dc:creator>
  <cp:lastModifiedBy>litvi</cp:lastModifiedBy>
  <cp:revision>45</cp:revision>
  <dcterms:created xsi:type="dcterms:W3CDTF">2022-11-02T04:51:32Z</dcterms:created>
  <dcterms:modified xsi:type="dcterms:W3CDTF">2023-11-24T13:43:26Z</dcterms:modified>
</cp:coreProperties>
</file>